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5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9ADDB-FE27-4027-AFC9-F546F2E1B328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DE5BB34-BDC8-4DEA-A2C3-74096780186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9ADDB-FE27-4027-AFC9-F546F2E1B328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BB34-BDC8-4DEA-A2C3-740967801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9ADDB-FE27-4027-AFC9-F546F2E1B328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BB34-BDC8-4DEA-A2C3-740967801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9ADDB-FE27-4027-AFC9-F546F2E1B328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BB34-BDC8-4DEA-A2C3-74096780186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9ADDB-FE27-4027-AFC9-F546F2E1B328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DE5BB34-BDC8-4DEA-A2C3-740967801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9ADDB-FE27-4027-AFC9-F546F2E1B328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BB34-BDC8-4DEA-A2C3-74096780186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9ADDB-FE27-4027-AFC9-F546F2E1B328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BB34-BDC8-4DEA-A2C3-74096780186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9ADDB-FE27-4027-AFC9-F546F2E1B328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BB34-BDC8-4DEA-A2C3-740967801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9ADDB-FE27-4027-AFC9-F546F2E1B328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BB34-BDC8-4DEA-A2C3-740967801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9ADDB-FE27-4027-AFC9-F546F2E1B328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BB34-BDC8-4DEA-A2C3-74096780186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9ADDB-FE27-4027-AFC9-F546F2E1B328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DE5BB34-BDC8-4DEA-A2C3-74096780186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979ADDB-FE27-4027-AFC9-F546F2E1B328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DE5BB34-BDC8-4DEA-A2C3-74096780186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weetsearch.com/" TargetMode="External"/><Relationship Id="rId2" Type="http://schemas.openxmlformats.org/officeDocument/2006/relationships/hyperlink" Target="http://www.kidtopia.com/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jpeg"/><Relationship Id="rId4" Type="http://schemas.openxmlformats.org/officeDocument/2006/relationships/hyperlink" Target="http://www.duckduckgo.com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sTNEo04OIMU" TargetMode="External"/><Relationship Id="rId2" Type="http://schemas.openxmlformats.org/officeDocument/2006/relationships/hyperlink" Target="http://www.readwritethink.org/files/resources/printouts/KWL%20Chart.pdf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hyperlink" Target="http://www.youtube.com/watch?v=BNHR6IQJGZs&amp;noredirect=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1600200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Information Literacy Lesson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sz="3100" dirty="0" smtClean="0">
                <a:solidFill>
                  <a:srgbClr val="0070C0"/>
                </a:solidFill>
              </a:rPr>
              <a:t>Search Engine Research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sz="2700" dirty="0" smtClean="0">
                <a:solidFill>
                  <a:srgbClr val="0070C0"/>
                </a:solidFill>
              </a:rPr>
              <a:t>3</a:t>
            </a:r>
            <a:r>
              <a:rPr lang="en-US" sz="2700" baseline="30000" dirty="0" smtClean="0">
                <a:solidFill>
                  <a:srgbClr val="0070C0"/>
                </a:solidFill>
              </a:rPr>
              <a:t>rd</a:t>
            </a:r>
            <a:r>
              <a:rPr lang="en-US" sz="2700" dirty="0" smtClean="0">
                <a:solidFill>
                  <a:srgbClr val="0070C0"/>
                </a:solidFill>
              </a:rPr>
              <a:t> Grade</a:t>
            </a:r>
            <a:endParaRPr lang="en-US" sz="2700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43200" y="4495800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70C0"/>
                </a:solidFill>
              </a:rPr>
              <a:t>Amie Mouser </a:t>
            </a:r>
          </a:p>
          <a:p>
            <a:pPr algn="ctr"/>
            <a:r>
              <a:rPr lang="en-US" sz="2400" dirty="0" smtClean="0">
                <a:solidFill>
                  <a:srgbClr val="0070C0"/>
                </a:solidFill>
              </a:rPr>
              <a:t>C&amp;I 445</a:t>
            </a:r>
          </a:p>
          <a:p>
            <a:pPr algn="ctr"/>
            <a:r>
              <a:rPr lang="en-US" sz="2400" dirty="0" smtClean="0">
                <a:solidFill>
                  <a:srgbClr val="0070C0"/>
                </a:solidFill>
              </a:rPr>
              <a:t>Spring 2013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6" name="Picture 5" descr="https://bluelabelhost.com/wp-content/uploads/2012/08/search_engines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347" y="2905522"/>
            <a:ext cx="1743075" cy="16332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047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717550"/>
          </a:xfrm>
        </p:spPr>
        <p:txBody>
          <a:bodyPr>
            <a:normAutofit/>
          </a:bodyPr>
          <a:lstStyle/>
          <a:p>
            <a:pPr algn="ctr"/>
            <a:r>
              <a:rPr lang="en-US" sz="3200" u="sng" dirty="0" smtClean="0">
                <a:solidFill>
                  <a:srgbClr val="0070C0"/>
                </a:solidFill>
              </a:rPr>
              <a:t>AUTHOR RESEARCH</a:t>
            </a:r>
            <a:endParaRPr lang="en-US" sz="3200" u="sng" dirty="0">
              <a:solidFill>
                <a:srgbClr val="0070C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914400" y="990600"/>
            <a:ext cx="1905000" cy="327660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Today’s students are growing up in a “Googling” world. Students may not understand  what search engine options there are, how they work, and what strategies they can use to obtain the accurate and updated information they are seeking. 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928257" y="914400"/>
            <a:ext cx="5715000" cy="3200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OBJECTIVES</a:t>
            </a:r>
          </a:p>
          <a:p>
            <a:r>
              <a:rPr lang="en-US" sz="1600" dirty="0" smtClean="0"/>
              <a:t>Understand what a search engine is and how it works. </a:t>
            </a:r>
          </a:p>
          <a:p>
            <a:r>
              <a:rPr lang="en-US" sz="1600" dirty="0" smtClean="0"/>
              <a:t>Utilize search engines for students such as </a:t>
            </a:r>
            <a:r>
              <a:rPr lang="en-US" sz="1600" dirty="0" smtClean="0">
                <a:hlinkClick r:id="rId2"/>
              </a:rPr>
              <a:t>www.kidtopia.com</a:t>
            </a:r>
            <a:r>
              <a:rPr lang="en-US" sz="1600" dirty="0" smtClean="0"/>
              <a:t>, </a:t>
            </a:r>
            <a:r>
              <a:rPr lang="en-US" sz="1600" dirty="0" smtClean="0">
                <a:hlinkClick r:id="rId3"/>
              </a:rPr>
              <a:t>www.sweetsearch.com</a:t>
            </a:r>
            <a:r>
              <a:rPr lang="en-US" sz="1600" dirty="0" smtClean="0"/>
              <a:t>, and </a:t>
            </a:r>
            <a:r>
              <a:rPr lang="en-US" sz="1600" dirty="0" smtClean="0">
                <a:hlinkClick r:id="rId4"/>
              </a:rPr>
              <a:t>www.duckduckgo.com</a:t>
            </a:r>
            <a:r>
              <a:rPr lang="en-US" sz="1600" dirty="0" smtClean="0"/>
              <a:t>. </a:t>
            </a:r>
          </a:p>
          <a:p>
            <a:r>
              <a:rPr lang="en-US" sz="1600" dirty="0" smtClean="0"/>
              <a:t>Identify key words to use in a search</a:t>
            </a:r>
          </a:p>
          <a:p>
            <a:r>
              <a:rPr lang="en-US" sz="1600" dirty="0" smtClean="0"/>
              <a:t>Demonstrate how to use Google Advanced features. </a:t>
            </a:r>
          </a:p>
          <a:p>
            <a:r>
              <a:rPr lang="en-US" sz="1600" dirty="0" smtClean="0"/>
              <a:t>Document websites research is obtained from. </a:t>
            </a:r>
          </a:p>
          <a:p>
            <a:r>
              <a:rPr lang="en-US" sz="1600" dirty="0" smtClean="0"/>
              <a:t>Evaluate the content of a website. </a:t>
            </a:r>
          </a:p>
          <a:p>
            <a:r>
              <a:rPr lang="en-US" sz="1600" dirty="0" smtClean="0"/>
              <a:t>Complete the author biography form. </a:t>
            </a:r>
          </a:p>
          <a:p>
            <a:r>
              <a:rPr lang="en-US" sz="1600" dirty="0" smtClean="0"/>
              <a:t>Complete an evaluation form. </a:t>
            </a:r>
          </a:p>
          <a:p>
            <a:endParaRPr lang="en-US" sz="1800" dirty="0" smtClean="0"/>
          </a:p>
          <a:p>
            <a:pPr>
              <a:buFont typeface="Courier New" pitchFamily="49" charset="0"/>
              <a:buChar char="o"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23257" y="4241746"/>
            <a:ext cx="762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70C0"/>
                </a:solidFill>
              </a:rPr>
              <a:t>STANDARDS</a:t>
            </a:r>
            <a:r>
              <a:rPr lang="en-US" sz="1600" b="1" dirty="0" smtClean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 smtClean="0"/>
              <a:t>I-SAIL</a:t>
            </a:r>
            <a:r>
              <a:rPr lang="en-US" sz="1600" dirty="0" smtClean="0"/>
              <a:t>: 1, 2, 3, &amp; 5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 smtClean="0"/>
              <a:t>Common Core</a:t>
            </a:r>
            <a:r>
              <a:rPr lang="en-US" sz="1600" dirty="0" smtClean="0"/>
              <a:t>: Reading Informational Text CC.3RI.5 &amp; CC.3.RI.9</a:t>
            </a:r>
          </a:p>
          <a:p>
            <a:r>
              <a:rPr lang="en-US" sz="1600" dirty="0" smtClean="0"/>
              <a:t>                                   Reading Foundation Skills CC.3RF.4.a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                            Writing CC.3.W.4, CC.3.W.7, CC.3.W.8, CC.3.W.2b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                            Speaking and Listening CC.3SL.1.c </a:t>
            </a:r>
            <a:endParaRPr lang="en-US" sz="1600" dirty="0"/>
          </a:p>
        </p:txBody>
      </p:sp>
      <p:pic>
        <p:nvPicPr>
          <p:cNvPr id="2050" name="Picture 2" descr="C:\Users\dave\AppData\Local\Microsoft\Windows\Temporary Internet Files\Content.IE5\RC283B5N\MP900309270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352800"/>
            <a:ext cx="2175164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510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7724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/>
            </a:r>
            <a:br>
              <a:rPr lang="en-US" sz="2000" b="1" dirty="0" smtClean="0">
                <a:solidFill>
                  <a:srgbClr val="0070C0"/>
                </a:solidFill>
              </a:rPr>
            </a:br>
            <a:r>
              <a:rPr lang="en-US" sz="2000" b="1" dirty="0">
                <a:solidFill>
                  <a:srgbClr val="0070C0"/>
                </a:solidFill>
              </a:rPr>
              <a:t/>
            </a:r>
            <a:br>
              <a:rPr lang="en-US" sz="2000" b="1" dirty="0">
                <a:solidFill>
                  <a:srgbClr val="0070C0"/>
                </a:solidFill>
              </a:rPr>
            </a:br>
            <a:r>
              <a:rPr lang="en-US" sz="2000" b="1" dirty="0" smtClean="0">
                <a:solidFill>
                  <a:srgbClr val="0070C0"/>
                </a:solidFill>
              </a:rPr>
              <a:t/>
            </a:r>
            <a:br>
              <a:rPr lang="en-US" sz="2000" b="1" dirty="0" smtClean="0">
                <a:solidFill>
                  <a:srgbClr val="0070C0"/>
                </a:solidFill>
              </a:rPr>
            </a:br>
            <a:r>
              <a:rPr lang="en-US" sz="2000" b="1" dirty="0">
                <a:solidFill>
                  <a:srgbClr val="0070C0"/>
                </a:solidFill>
              </a:rPr>
              <a:t/>
            </a:r>
            <a:br>
              <a:rPr lang="en-US" sz="2000" b="1" dirty="0">
                <a:solidFill>
                  <a:srgbClr val="0070C0"/>
                </a:solidFill>
              </a:rPr>
            </a:br>
            <a:r>
              <a:rPr lang="en-US" sz="2000" b="1" dirty="0" smtClean="0">
                <a:solidFill>
                  <a:srgbClr val="0070C0"/>
                </a:solidFill>
              </a:rPr>
              <a:t/>
            </a:r>
            <a:br>
              <a:rPr lang="en-US" sz="2000" b="1" dirty="0" smtClean="0">
                <a:solidFill>
                  <a:srgbClr val="0070C0"/>
                </a:solidFill>
              </a:rPr>
            </a:br>
            <a:r>
              <a:rPr lang="en-US" sz="2200" b="1" dirty="0" smtClean="0">
                <a:solidFill>
                  <a:srgbClr val="0070C0"/>
                </a:solidFill>
              </a:rPr>
              <a:t>LESSON PLAN AND RESOURCES</a:t>
            </a:r>
            <a:br>
              <a:rPr lang="en-US" sz="2200" b="1" dirty="0" smtClean="0">
                <a:solidFill>
                  <a:srgbClr val="0070C0"/>
                </a:solidFill>
              </a:rPr>
            </a:br>
            <a:r>
              <a:rPr lang="en-US" sz="2200" b="1" dirty="0" smtClean="0">
                <a:solidFill>
                  <a:srgbClr val="0070C0"/>
                </a:solidFill>
              </a:rPr>
              <a:t>Super 3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2014" y="2362200"/>
            <a:ext cx="87630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400" dirty="0" smtClean="0"/>
              <a:t>Students will choose a children’s book author from a list chosen by the teacher. 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Students will fill out a </a:t>
            </a:r>
            <a:r>
              <a:rPr lang="en-US" sz="1400" dirty="0" smtClean="0">
                <a:hlinkClick r:id="rId2"/>
              </a:rPr>
              <a:t>KWL</a:t>
            </a:r>
            <a:r>
              <a:rPr lang="en-US" sz="1400" dirty="0" smtClean="0"/>
              <a:t> chart about their author. 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Discuss search engines with students, and watch a </a:t>
            </a:r>
            <a:r>
              <a:rPr lang="en-US" sz="1400" dirty="0" smtClean="0">
                <a:hlinkClick r:id="rId3"/>
              </a:rPr>
              <a:t>web search strategies video</a:t>
            </a:r>
            <a:r>
              <a:rPr lang="en-US" sz="1400" dirty="0" smtClean="0"/>
              <a:t>.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Discuss Google and watch </a:t>
            </a:r>
            <a:r>
              <a:rPr lang="en-US" sz="1400" dirty="0" smtClean="0">
                <a:hlinkClick r:id="rId4"/>
              </a:rPr>
              <a:t>Google search strategies video.  </a:t>
            </a:r>
            <a:endParaRPr lang="en-US" sz="1400" dirty="0" smtClean="0"/>
          </a:p>
          <a:p>
            <a:pPr marL="342900" indent="-342900">
              <a:buAutoNum type="arabicPeriod"/>
            </a:pPr>
            <a:r>
              <a:rPr lang="en-US" sz="1400" dirty="0" smtClean="0"/>
              <a:t>Demonstrate how to use Google’s Advanced features using the Safe Search and Reading Level functions. 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Discuss why websites have advertisements on them. 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Discuss evaluating the content of a website. </a:t>
            </a:r>
          </a:p>
          <a:p>
            <a:pPr marL="342900" indent="-342900">
              <a:buAutoNum type="arabicPeriod"/>
            </a:pPr>
            <a:endParaRPr lang="en-US" sz="1400" dirty="0" smtClean="0"/>
          </a:p>
          <a:p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      Do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Pass out the rubric to explain the requirements of the project. 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Students need to use at least two search engines to complete their research, one being Google, and the other being a student search engine. 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Students should gather info about their author from at least three different websites, and will document the websites used. 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Students will complete the author biography form using the information they found. </a:t>
            </a:r>
          </a:p>
          <a:p>
            <a:pPr marL="342900" indent="-342900">
              <a:buAutoNum type="arabicPeriod"/>
            </a:pPr>
            <a:endParaRPr lang="en-US" sz="1400" dirty="0"/>
          </a:p>
          <a:p>
            <a:r>
              <a:rPr lang="en-US" dirty="0" smtClean="0">
                <a:solidFill>
                  <a:srgbClr val="0070C0"/>
                </a:solidFill>
              </a:rPr>
              <a:t>       </a:t>
            </a:r>
            <a:r>
              <a:rPr lang="en-US" b="1" dirty="0" smtClean="0">
                <a:solidFill>
                  <a:srgbClr val="0070C0"/>
                </a:solidFill>
              </a:rPr>
              <a:t>Review</a:t>
            </a:r>
            <a:endParaRPr lang="en-US" sz="1400" dirty="0" smtClean="0">
              <a:solidFill>
                <a:srgbClr val="0070C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Students will complete an evaluation form and participate in a class discussion to review what they learned and what they would do differently next time they have a research project. </a:t>
            </a:r>
            <a:endParaRPr lang="en-US" dirty="0"/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1992868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Plan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1030" name="Picture 6" descr="C:\Users\dave\AppData\Local\Microsoft\Windows\Temporary Internet Files\Content.IE5\UQLSP0J1\MP900387282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014460"/>
            <a:ext cx="2743200" cy="195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180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15962"/>
          </a:xfrm>
        </p:spPr>
        <p:txBody>
          <a:bodyPr>
            <a:normAutofit/>
          </a:bodyPr>
          <a:lstStyle/>
          <a:p>
            <a:pPr algn="ctr"/>
            <a:r>
              <a:rPr lang="en-US" sz="3200" b="1" u="sng" dirty="0" smtClean="0">
                <a:solidFill>
                  <a:srgbClr val="0070C0"/>
                </a:solidFill>
              </a:rPr>
              <a:t>RESOURCES</a:t>
            </a:r>
            <a:endParaRPr lang="en-US" sz="3200" b="1" u="sng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14400"/>
            <a:ext cx="3733800" cy="4267199"/>
          </a:xfrm>
          <a:prstGeom prst="rect">
            <a:avLst/>
          </a:prstGeom>
          <a:noFill/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943100" y="16192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789714"/>
              </p:ext>
            </p:extLst>
          </p:nvPr>
        </p:nvGraphicFramePr>
        <p:xfrm>
          <a:off x="3843454" y="2286000"/>
          <a:ext cx="5105400" cy="40273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1080"/>
                <a:gridCol w="987044"/>
                <a:gridCol w="1055116"/>
                <a:gridCol w="1021080"/>
                <a:gridCol w="1021080"/>
              </a:tblGrid>
              <a:tr h="2333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CATEGORY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b"/>
                </a:tc>
              </a:tr>
              <a:tr h="9136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Search Engines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Used at least two search engines (one must be Google and one must be another student search engine) to locate author information.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Used at least two search engines (but did not include Google) to locate author information.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Used only one search engine to locate author information.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Did not use a search engine to locate author information.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  <a:tr h="8839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Websites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Researched 3 websites to obtain information about the author.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Researched 2 websites to obtain information about the author.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Researched 1 website to obtain information about the author.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Did not use any websites to obtain information about the author.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  <a:tr h="8839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Documented Websites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Documented all 3 websites used for research.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Documented 2 websites used for research.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Documented 1 website used for research.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Did not document any websites used for research.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  <a:tr h="8839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Biography Form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Author biography form is complete.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Author biography form is mostly completed.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Author biography form has little completed.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Author biography form is not completed at all.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</a:tbl>
          </a:graphicData>
        </a:graphic>
      </p:graphicFrame>
      <p:pic>
        <p:nvPicPr>
          <p:cNvPr id="3074" name="Picture 2" descr="C:\Users\dave\AppData\Local\Microsoft\Windows\Temporary Internet Files\Content.IE5\2W8QBBDU\MP90030926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613918"/>
            <a:ext cx="1879084" cy="1233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98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57</TotalTime>
  <Words>531</Words>
  <Application>Microsoft Office PowerPoint</Application>
  <PresentationFormat>On-screen Show (4:3)</PresentationFormat>
  <Paragraphs>69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Equity</vt:lpstr>
      <vt:lpstr>Information Literacy Lesson Search Engine Research 3rd Grade</vt:lpstr>
      <vt:lpstr>AUTHOR RESEARCH</vt:lpstr>
      <vt:lpstr>     LESSON PLAN AND RESOURCES Super 3</vt:lpstr>
      <vt:lpstr>RESOURCES</vt:lpstr>
    </vt:vector>
  </TitlesOfParts>
  <Company>Tri-Valley CUSD #3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Literacy Lesson Search Engine Research 3rd Grade</dc:title>
  <dc:creator>dave</dc:creator>
  <cp:lastModifiedBy>dave</cp:lastModifiedBy>
  <cp:revision>6</cp:revision>
  <dcterms:created xsi:type="dcterms:W3CDTF">2013-03-04T01:43:25Z</dcterms:created>
  <dcterms:modified xsi:type="dcterms:W3CDTF">2013-03-04T02:40:33Z</dcterms:modified>
</cp:coreProperties>
</file>